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1"/>
  </p:notesMasterIdLst>
  <p:sldIdLst>
    <p:sldId id="260" r:id="rId3"/>
    <p:sldId id="258" r:id="rId4"/>
    <p:sldId id="263" r:id="rId5"/>
    <p:sldId id="274" r:id="rId6"/>
    <p:sldId id="293" r:id="rId7"/>
    <p:sldId id="259" r:id="rId8"/>
    <p:sldId id="275" r:id="rId9"/>
    <p:sldId id="276" r:id="rId10"/>
    <p:sldId id="287" r:id="rId11"/>
    <p:sldId id="300" r:id="rId12"/>
    <p:sldId id="294" r:id="rId13"/>
    <p:sldId id="292" r:id="rId14"/>
    <p:sldId id="291" r:id="rId15"/>
    <p:sldId id="284" r:id="rId16"/>
    <p:sldId id="289" r:id="rId17"/>
    <p:sldId id="265" r:id="rId18"/>
    <p:sldId id="280" r:id="rId19"/>
    <p:sldId id="290" r:id="rId20"/>
    <p:sldId id="266" r:id="rId21"/>
    <p:sldId id="281" r:id="rId22"/>
    <p:sldId id="282" r:id="rId23"/>
    <p:sldId id="283" r:id="rId24"/>
    <p:sldId id="295" r:id="rId25"/>
    <p:sldId id="267" r:id="rId26"/>
    <p:sldId id="299" r:id="rId27"/>
    <p:sldId id="296" r:id="rId28"/>
    <p:sldId id="301" r:id="rId29"/>
    <p:sldId id="261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3983" autoAdjust="0"/>
  </p:normalViewPr>
  <p:slideViewPr>
    <p:cSldViewPr snapToGrid="0">
      <p:cViewPr varScale="1">
        <p:scale>
          <a:sx n="81" d="100"/>
          <a:sy n="81" d="100"/>
        </p:scale>
        <p:origin x="12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F886E7-18A0-402F-A514-058D763765F3}" type="datetimeFigureOut">
              <a:rPr lang="en-US" smtClean="0"/>
              <a:t>8/12/2019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13CFA4-4E06-4BC9-9B23-8EE2A91D1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3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3CFA4-4E06-4BC9-9B23-8EE2A91D161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65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3CFA4-4E06-4BC9-9B23-8EE2A91D161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48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put crash factors, location of crashes and Type of crashes on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3CFA4-4E06-4BC9-9B23-8EE2A91D161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92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304800"/>
            <a:ext cx="5168900" cy="2906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1" y="2946402"/>
            <a:ext cx="6231468" cy="6349998"/>
          </a:xfrm>
        </p:spPr>
        <p:txBody>
          <a:bodyPr>
            <a:noAutofit/>
          </a:bodyPr>
          <a:lstStyle/>
          <a:p>
            <a:pPr lvl="0"/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a dip in circadian rhythm, the body’s internal clock that regulates sleep; evidence of no braking</a:t>
            </a:r>
          </a:p>
          <a:p>
            <a:pPr lvl="0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47" y="9073846"/>
            <a:ext cx="3037840" cy="220942"/>
          </a:xfrm>
        </p:spPr>
        <p:txBody>
          <a:bodyPr/>
          <a:lstStyle/>
          <a:p>
            <a:pPr defTabSz="931774">
              <a:defRPr/>
            </a:pPr>
            <a:fld id="{22005057-84EB-41BD-9199-B796C25FF149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defTabSz="931774">
              <a:defRPr/>
            </a:pPr>
            <a:fld id="{F0EF3D9F-D05D-424E-BF39-FEF0EE9F0E4D}" type="datetime8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8/12/2019 10:00 AM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68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304800"/>
            <a:ext cx="5168900" cy="2906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1" y="2946402"/>
            <a:ext cx="6231468" cy="6349998"/>
          </a:xfrm>
        </p:spPr>
        <p:txBody>
          <a:bodyPr>
            <a:noAutofit/>
          </a:bodyPr>
          <a:lstStyle/>
          <a:p>
            <a:pPr lvl="0"/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(After</a:t>
            </a:r>
            <a:r>
              <a:rPr lang="en-US" sz="1400" baseline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first point)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 have fallen by a third in the last three decades.</a:t>
            </a:r>
          </a:p>
          <a:p>
            <a:pPr lvl="0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47" y="9073846"/>
            <a:ext cx="3037840" cy="220942"/>
          </a:xfrm>
        </p:spPr>
        <p:txBody>
          <a:bodyPr/>
          <a:lstStyle/>
          <a:p>
            <a:pPr defTabSz="931774">
              <a:defRPr/>
            </a:pPr>
            <a:fld id="{22005057-84EB-41BD-9199-B796C25FF149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defTabSz="931774">
              <a:defRPr/>
            </a:pPr>
            <a:fld id="{F0EF3D9F-D05D-424E-BF39-FEF0EE9F0E4D}" type="datetime8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8/12/2019 10:00 AM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68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304800"/>
            <a:ext cx="5168900" cy="2906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1" y="2946402"/>
            <a:ext cx="6231468" cy="6349998"/>
          </a:xfrm>
        </p:spPr>
        <p:txBody>
          <a:bodyPr>
            <a:noAutofit/>
          </a:bodyPr>
          <a:lstStyle/>
          <a:p>
            <a:pPr lvl="0"/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feel different, you drive different</a:t>
            </a:r>
          </a:p>
          <a:p>
            <a:pPr lvl="0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47" y="9073846"/>
            <a:ext cx="3037840" cy="220942"/>
          </a:xfrm>
        </p:spPr>
        <p:txBody>
          <a:bodyPr/>
          <a:lstStyle/>
          <a:p>
            <a:pPr defTabSz="931774">
              <a:defRPr/>
            </a:pPr>
            <a:fld id="{22005057-84EB-41BD-9199-B796C25FF149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defTabSz="931774">
              <a:defRPr/>
            </a:pPr>
            <a:fld id="{F0EF3D9F-D05D-424E-BF39-FEF0EE9F0E4D}" type="datetime8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8/12/2019 10:00 AM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68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304800"/>
            <a:ext cx="5168900" cy="2906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1" y="2946402"/>
            <a:ext cx="6231468" cy="6349998"/>
          </a:xfrm>
        </p:spPr>
        <p:txBody>
          <a:bodyPr>
            <a:noAutofit/>
          </a:bodyPr>
          <a:lstStyle/>
          <a:p>
            <a:pPr lvl="0"/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Anything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takes your attention from driving</a:t>
            </a:r>
          </a:p>
          <a:p>
            <a:pPr lvl="0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47" y="9073846"/>
            <a:ext cx="3037840" cy="220942"/>
          </a:xfrm>
        </p:spPr>
        <p:txBody>
          <a:bodyPr/>
          <a:lstStyle/>
          <a:p>
            <a:pPr defTabSz="931774">
              <a:defRPr/>
            </a:pPr>
            <a:fld id="{22005057-84EB-41BD-9199-B796C25FF149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defTabSz="931774">
              <a:defRPr/>
            </a:pPr>
            <a:fld id="{F0EF3D9F-D05D-424E-BF39-FEF0EE9F0E4D}" type="datetime8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8/12/2019 10:00 AM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68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304800"/>
            <a:ext cx="5168900" cy="2906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1" y="2946402"/>
            <a:ext cx="6231468" cy="6349998"/>
          </a:xfrm>
        </p:spPr>
        <p:txBody>
          <a:bodyPr>
            <a:noAutofit/>
          </a:bodyPr>
          <a:lstStyle/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Highway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Hypnosis(Mental Lapses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47" y="9073846"/>
            <a:ext cx="3037840" cy="220942"/>
          </a:xfrm>
        </p:spPr>
        <p:txBody>
          <a:bodyPr/>
          <a:lstStyle/>
          <a:p>
            <a:pPr defTabSz="931774">
              <a:defRPr/>
            </a:pPr>
            <a:fld id="{22005057-84EB-41BD-9199-B796C25FF149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defTabSz="931774">
              <a:defRPr/>
            </a:pPr>
            <a:fld id="{F0EF3D9F-D05D-424E-BF39-FEF0EE9F0E4D}" type="datetime8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8/12/2019 10:00 AM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68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304800"/>
            <a:ext cx="5168900" cy="2906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1" y="2946402"/>
            <a:ext cx="6231468" cy="6349998"/>
          </a:xfrm>
        </p:spPr>
        <p:txBody>
          <a:bodyPr>
            <a:noAutofit/>
          </a:bodyPr>
          <a:lstStyle/>
          <a:p>
            <a:pPr lvl="0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is buffer space important? These things help protect us when distracted drivers enter our work zones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47" y="9073846"/>
            <a:ext cx="3037840" cy="220942"/>
          </a:xfrm>
        </p:spPr>
        <p:txBody>
          <a:bodyPr/>
          <a:lstStyle/>
          <a:p>
            <a:pPr defTabSz="931774">
              <a:defRPr/>
            </a:pPr>
            <a:fld id="{22005057-84EB-41BD-9199-B796C25FF149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defTabSz="931774">
              <a:defRPr/>
            </a:pPr>
            <a:fld id="{F0EF3D9F-D05D-424E-BF39-FEF0EE9F0E4D}" type="datetime8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8/12/2019 10:00 AM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68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304800"/>
            <a:ext cx="5168900" cy="2906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1" y="2946402"/>
            <a:ext cx="6231468" cy="6349998"/>
          </a:xfrm>
        </p:spPr>
        <p:txBody>
          <a:bodyPr>
            <a:noAutofit/>
          </a:bodyPr>
          <a:lstStyle/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anyone tell me the distance between signs and the length of the taper on a divided highway, 12 foot lanes &amp; 70mph speed limit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47" y="9073846"/>
            <a:ext cx="3037840" cy="220942"/>
          </a:xfrm>
        </p:spPr>
        <p:txBody>
          <a:bodyPr/>
          <a:lstStyle/>
          <a:p>
            <a:pPr defTabSz="931774">
              <a:defRPr/>
            </a:pPr>
            <a:fld id="{22005057-84EB-41BD-9199-B796C25FF149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defTabSz="931774">
              <a:defRPr/>
            </a:pPr>
            <a:fld id="{F0EF3D9F-D05D-424E-BF39-FEF0EE9F0E4D}" type="datetime8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8/12/2019 10:00 AM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68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304800"/>
            <a:ext cx="5168900" cy="2906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1" y="2946402"/>
            <a:ext cx="6231468" cy="6349998"/>
          </a:xfrm>
        </p:spPr>
        <p:txBody>
          <a:bodyPr>
            <a:noAutofit/>
          </a:bodyPr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47" y="9073846"/>
            <a:ext cx="3037840" cy="220942"/>
          </a:xfrm>
        </p:spPr>
        <p:txBody>
          <a:bodyPr/>
          <a:lstStyle/>
          <a:p>
            <a:pPr defTabSz="931774">
              <a:defRPr/>
            </a:pPr>
            <a:fld id="{22005057-84EB-41BD-9199-B796C25FF149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defTabSz="931774">
              <a:defRPr/>
            </a:pPr>
            <a:fld id="{F0EF3D9F-D05D-424E-BF39-FEF0EE9F0E4D}" type="datetime8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8/12/2019 10:00 AM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68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3CFA4-4E06-4BC9-9B23-8EE2A91D161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668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304800"/>
            <a:ext cx="5168900" cy="2906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1" y="2946402"/>
            <a:ext cx="6231468" cy="6349998"/>
          </a:xfrm>
        </p:spPr>
        <p:txBody>
          <a:bodyPr>
            <a:noAutofit/>
          </a:bodyPr>
          <a:lstStyle/>
          <a:p>
            <a:pPr lvl="0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47" y="9073846"/>
            <a:ext cx="3037840" cy="220942"/>
          </a:xfrm>
        </p:spPr>
        <p:txBody>
          <a:bodyPr/>
          <a:lstStyle/>
          <a:p>
            <a:pPr defTabSz="931774">
              <a:defRPr/>
            </a:pPr>
            <a:fld id="{22005057-84EB-41BD-9199-B796C25FF149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defTabSz="931774">
              <a:defRPr/>
            </a:pPr>
            <a:fld id="{F0EF3D9F-D05D-424E-BF39-FEF0EE9F0E4D}" type="datetime8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8/12/2019 10:00 AM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68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304800"/>
            <a:ext cx="5168900" cy="2906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1" y="2946402"/>
            <a:ext cx="6231468" cy="6349998"/>
          </a:xfrm>
        </p:spPr>
        <p:txBody>
          <a:bodyPr>
            <a:noAutofit/>
          </a:bodyPr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47" y="9073846"/>
            <a:ext cx="3037840" cy="220942"/>
          </a:xfrm>
        </p:spPr>
        <p:txBody>
          <a:bodyPr/>
          <a:lstStyle/>
          <a:p>
            <a:pPr defTabSz="931774">
              <a:defRPr/>
            </a:pPr>
            <a:fld id="{22005057-84EB-41BD-9199-B796C25FF149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defTabSz="931774">
              <a:defRPr/>
            </a:pPr>
            <a:fld id="{F0EF3D9F-D05D-424E-BF39-FEF0EE9F0E4D}" type="datetime8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8/12/2019 10:00 AM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68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304800"/>
            <a:ext cx="5168900" cy="2906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1" y="2946402"/>
            <a:ext cx="6231468" cy="6349998"/>
          </a:xfrm>
        </p:spPr>
        <p:txBody>
          <a:bodyPr>
            <a:noAutofit/>
          </a:bodyPr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47" y="9073846"/>
            <a:ext cx="3037840" cy="220942"/>
          </a:xfrm>
        </p:spPr>
        <p:txBody>
          <a:bodyPr/>
          <a:lstStyle/>
          <a:p>
            <a:pPr defTabSz="931774">
              <a:defRPr/>
            </a:pPr>
            <a:fld id="{22005057-84EB-41BD-9199-B796C25FF149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defTabSz="931774">
              <a:defRPr/>
            </a:pPr>
            <a:fld id="{F0EF3D9F-D05D-424E-BF39-FEF0EE9F0E4D}" type="datetime8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8/12/2019 10:00 AM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68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3CFA4-4E06-4BC9-9B23-8EE2A91D161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924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304800"/>
            <a:ext cx="5168900" cy="2906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1" y="2946402"/>
            <a:ext cx="6231468" cy="6349998"/>
          </a:xfrm>
        </p:spPr>
        <p:txBody>
          <a:bodyPr>
            <a:noAutofit/>
          </a:bodyPr>
          <a:lstStyle/>
          <a:p>
            <a:pPr lvl="0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47" y="9073846"/>
            <a:ext cx="3037840" cy="220942"/>
          </a:xfrm>
        </p:spPr>
        <p:txBody>
          <a:bodyPr/>
          <a:lstStyle/>
          <a:p>
            <a:pPr defTabSz="931774">
              <a:defRPr/>
            </a:pPr>
            <a:fld id="{22005057-84EB-41BD-9199-B796C25FF149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defTabSz="931774">
              <a:defRPr/>
            </a:pPr>
            <a:fld id="{F0EF3D9F-D05D-424E-BF39-FEF0EE9F0E4D}" type="datetime8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8/12/2019 10:00 AM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688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304800"/>
            <a:ext cx="5168900" cy="2906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1" y="2946402"/>
            <a:ext cx="6231468" cy="6349998"/>
          </a:xfrm>
        </p:spPr>
        <p:txBody>
          <a:bodyPr>
            <a:noAutofit/>
          </a:bodyPr>
          <a:lstStyle/>
          <a:p>
            <a:pPr lvl="0"/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feel different, you drive different</a:t>
            </a:r>
          </a:p>
          <a:p>
            <a:pPr lvl="0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47" y="9073846"/>
            <a:ext cx="3037840" cy="220942"/>
          </a:xfrm>
        </p:spPr>
        <p:txBody>
          <a:bodyPr/>
          <a:lstStyle/>
          <a:p>
            <a:pPr defTabSz="931774">
              <a:defRPr/>
            </a:pPr>
            <a:fld id="{22005057-84EB-41BD-9199-B796C25FF149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defTabSz="931774">
              <a:defRPr/>
            </a:pPr>
            <a:fld id="{F0EF3D9F-D05D-424E-BF39-FEF0EE9F0E4D}" type="datetime8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8/12/2019 10:00 AM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688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304800"/>
            <a:ext cx="5168900" cy="2906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1" y="2946402"/>
            <a:ext cx="6231468" cy="6349998"/>
          </a:xfrm>
        </p:spPr>
        <p:txBody>
          <a:bodyPr>
            <a:noAutofit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Engineering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Continue to implement the Arkansas Work Zone Safety and Mobility Policy.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Apply work zone countermeasures to reduce end of queue crashes.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Improve work zone management.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Educate the public regarding work zone safety and penalties for violations in work zones.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Enforcement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Involve law enforcement in work zones to reduce the risk of crashes.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Emergency Services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Address incident response in work zones, particularly for high exposure projects.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47" y="9073846"/>
            <a:ext cx="3037840" cy="220942"/>
          </a:xfrm>
        </p:spPr>
        <p:txBody>
          <a:bodyPr/>
          <a:lstStyle/>
          <a:p>
            <a:pPr defTabSz="931774">
              <a:defRPr/>
            </a:pPr>
            <a:fld id="{22005057-84EB-41BD-9199-B796C25FF149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defTabSz="931774">
              <a:defRPr/>
            </a:pPr>
            <a:fld id="{F0EF3D9F-D05D-424E-BF39-FEF0EE9F0E4D}" type="datetime8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8/12/2019 10:00 AM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688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304800"/>
            <a:ext cx="5168900" cy="2906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1" y="2946402"/>
            <a:ext cx="6231468" cy="6349998"/>
          </a:xfrm>
        </p:spPr>
        <p:txBody>
          <a:bodyPr>
            <a:noAutofit/>
          </a:bodyPr>
          <a:lstStyle/>
          <a:p>
            <a:pPr lvl="0"/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feel different, you drive different</a:t>
            </a:r>
          </a:p>
          <a:p>
            <a:pPr lvl="0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47" y="9073846"/>
            <a:ext cx="3037840" cy="220942"/>
          </a:xfrm>
        </p:spPr>
        <p:txBody>
          <a:bodyPr/>
          <a:lstStyle/>
          <a:p>
            <a:pPr defTabSz="931774">
              <a:defRPr/>
            </a:pPr>
            <a:fld id="{22005057-84EB-41BD-9199-B796C25FF149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defTabSz="931774">
              <a:defRPr/>
            </a:pPr>
            <a:fld id="{F0EF3D9F-D05D-424E-BF39-FEF0EE9F0E4D}" type="datetime8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8/12/2019 10:00 AM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688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3CFA4-4E06-4BC9-9B23-8EE2A91D161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304800"/>
            <a:ext cx="5168900" cy="2906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1" y="2946402"/>
            <a:ext cx="6231468" cy="6349998"/>
          </a:xfrm>
        </p:spPr>
        <p:txBody>
          <a:bodyPr>
            <a:noAutofit/>
          </a:bodyPr>
          <a:lstStyle/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have so many different encounters as field personnel.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47" y="9073846"/>
            <a:ext cx="3037840" cy="220942"/>
          </a:xfrm>
        </p:spPr>
        <p:txBody>
          <a:bodyPr/>
          <a:lstStyle/>
          <a:p>
            <a:pPr defTabSz="931774">
              <a:defRPr/>
            </a:pPr>
            <a:fld id="{22005057-84EB-41BD-9199-B796C25FF149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defTabSz="931774">
              <a:defRPr/>
            </a:pPr>
            <a:fld id="{F0EF3D9F-D05D-424E-BF39-FEF0EE9F0E4D}" type="datetime8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8/12/2019 10:00 AM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68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304800"/>
            <a:ext cx="5168900" cy="2906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1" y="2946402"/>
            <a:ext cx="6231468" cy="6349998"/>
          </a:xfrm>
        </p:spPr>
        <p:txBody>
          <a:bodyPr>
            <a:noAutofit/>
          </a:bodyPr>
          <a:lstStyle/>
          <a:p>
            <a:pPr lvl="0"/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it mean when I say are we sitting duck? Unprotected, vulnerable, easy target</a:t>
            </a:r>
          </a:p>
          <a:p>
            <a:pPr lvl="0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47" y="9073846"/>
            <a:ext cx="3037840" cy="220942"/>
          </a:xfrm>
        </p:spPr>
        <p:txBody>
          <a:bodyPr/>
          <a:lstStyle/>
          <a:p>
            <a:pPr defTabSz="931774">
              <a:defRPr/>
            </a:pPr>
            <a:fld id="{22005057-84EB-41BD-9199-B796C25FF149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defTabSz="931774">
              <a:defRPr/>
            </a:pPr>
            <a:fld id="{F0EF3D9F-D05D-424E-BF39-FEF0EE9F0E4D}" type="datetime8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8/12/2019 10:00 AM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68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304800"/>
            <a:ext cx="5168900" cy="29067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1" y="2946402"/>
            <a:ext cx="6231468" cy="6349998"/>
          </a:xfrm>
        </p:spPr>
        <p:txBody>
          <a:bodyPr>
            <a:noAutofit/>
          </a:bodyPr>
          <a:lstStyle/>
          <a:p>
            <a:pPr lvl="0"/>
            <a:endParaRPr lang="en-US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it mean when I say are we sitting duck? Unprotected, vulnerable, easy target</a:t>
            </a:r>
          </a:p>
          <a:p>
            <a:pPr lvl="0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47" y="9073846"/>
            <a:ext cx="3037840" cy="220942"/>
          </a:xfrm>
        </p:spPr>
        <p:txBody>
          <a:bodyPr/>
          <a:lstStyle/>
          <a:p>
            <a:pPr defTabSz="931774">
              <a:defRPr/>
            </a:pPr>
            <a:fld id="{22005057-84EB-41BD-9199-B796C25FF149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defTabSz="931774">
              <a:defRPr/>
            </a:pPr>
            <a:fld id="{F0EF3D9F-D05D-424E-BF39-FEF0EE9F0E4D}" type="datetime8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8/12/2019 10:00 AM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68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Work zones crashes rose 42% from 2013-2015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3CFA4-4E06-4BC9-9B23-8EE2A91D161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961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2015</a:t>
            </a:r>
          </a:p>
          <a:p>
            <a:r>
              <a:rPr lang="en-US" dirty="0" smtClean="0"/>
              <a:t>11.1 crashes per hour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3CFA4-4E06-4BC9-9B23-8EE2A91D161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92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3CFA4-4E06-4BC9-9B23-8EE2A91D161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48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3CFA4-4E06-4BC9-9B23-8EE2A91D161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48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0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0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7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2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1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8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7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9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4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6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0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5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4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1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6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/>
              <a:pPr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40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/>
              <a:pPr/>
              <a:t>8/12/2019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0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/>
              <a:pPr/>
              <a:t>8/12/2019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5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/>
              <a:pPr/>
              <a:t>8/12/2019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77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/>
              <a:pPr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7D19-F637-4011-80C8-C87CC92018BE}" type="datetimeFigureOut">
              <a:rPr lang="en-US" smtClean="0"/>
              <a:pPr/>
              <a:t>8/12/2019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A52-25E0-4446-933B-653D61E820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5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17D19-F637-4011-80C8-C87CC92018BE}" type="datetimeFigureOut">
              <a:rPr lang="en-US" smtClean="0"/>
              <a:pPr/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48A52-25E0-4446-933B-653D61E820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3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>
                <a:lumMod val="8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17D19-F637-4011-80C8-C87CC9201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48A52-25E0-4446-933B-653D61E820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3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festart.com/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://www.ops.fhwa.dot.gov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ardot.gov/" TargetMode="External"/><Relationship Id="rId5" Type="http://schemas.openxmlformats.org/officeDocument/2006/relationships/hyperlink" Target="http://www.nhtsa.gov/risky-driving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mutcd.fhwa.dot.gov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HTD_PowerPoint_SlideTemplate_Photo_stateoutlin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3" name="Picture 12" descr="10430009_road with car2_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3300984"/>
            <a:ext cx="2286000" cy="1466850"/>
          </a:xfrm>
          <a:prstGeom prst="rect">
            <a:avLst/>
          </a:prstGeom>
        </p:spPr>
      </p:pic>
      <p:pic>
        <p:nvPicPr>
          <p:cNvPr id="12" name="Picture 11" descr="DSC_0014_construction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3300984"/>
            <a:ext cx="2286000" cy="1466088"/>
          </a:xfrm>
          <a:prstGeom prst="rect">
            <a:avLst/>
          </a:prstGeom>
        </p:spPr>
      </p:pic>
      <p:pic>
        <p:nvPicPr>
          <p:cNvPr id="11" name="Picture 10" descr="DSC_0390_road with cars1_smal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3307199"/>
            <a:ext cx="2286000" cy="1466850"/>
          </a:xfrm>
          <a:prstGeom prst="rect">
            <a:avLst/>
          </a:prstGeom>
        </p:spPr>
      </p:pic>
      <p:pic>
        <p:nvPicPr>
          <p:cNvPr id="10" name="Picture 9" descr="DSC_8232_construction1_sma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0" y="3307199"/>
            <a:ext cx="2286000" cy="1466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01" y="1394518"/>
            <a:ext cx="4444198" cy="16534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Straight Connector 13"/>
          <p:cNvCxnSpPr/>
          <p:nvPr/>
        </p:nvCxnSpPr>
        <p:spPr>
          <a:xfrm>
            <a:off x="1524000" y="4800600"/>
            <a:ext cx="9144000" cy="0"/>
          </a:xfrm>
          <a:prstGeom prst="line">
            <a:avLst/>
          </a:prstGeom>
          <a:ln w="101600">
            <a:solidFill>
              <a:srgbClr val="96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24000" y="3276600"/>
            <a:ext cx="9144000" cy="0"/>
          </a:xfrm>
          <a:prstGeom prst="line">
            <a:avLst/>
          </a:prstGeom>
          <a:ln w="101600">
            <a:solidFill>
              <a:srgbClr val="96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27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>
                <a:lumMod val="8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3939"/>
            <a:ext cx="10972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Arkansas Crashes/Fatalities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AHTD_PowerPoint_SlideTemplate_textpages_footer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6112" y="-9525"/>
            <a:ext cx="9753600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42261" y="0"/>
            <a:ext cx="7651975" cy="588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en-US" sz="28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0" y="68580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8763"/>
            <a:ext cx="1165862" cy="4343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9592" y="111710"/>
            <a:ext cx="5700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 Narrow" pitchFamily="34" charset="0"/>
              </a:rPr>
              <a:t>Arkansas Department of Transportation</a:t>
            </a:r>
          </a:p>
          <a:p>
            <a:pPr algn="ctr"/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307270"/>
              </p:ext>
            </p:extLst>
          </p:nvPr>
        </p:nvGraphicFramePr>
        <p:xfrm>
          <a:off x="2359152" y="2020822"/>
          <a:ext cx="7022593" cy="4297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1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4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6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51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Year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Number of Work Zone Related Crashes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Fatalities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7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7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7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2790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7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7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7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11456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74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43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>
                <a:lumMod val="8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3939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Characteristics of Work Zone Fatal Crashes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AHTD_PowerPoint_SlideTemplate_textpages_footer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6112" y="-9525"/>
            <a:ext cx="9753600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42261" y="0"/>
            <a:ext cx="7651975" cy="588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en-US" sz="28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0" y="68580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8763"/>
            <a:ext cx="1165862" cy="4343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9592" y="111710"/>
            <a:ext cx="5700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 Narrow" pitchFamily="34" charset="0"/>
              </a:rPr>
              <a:t>Arkansas Department of Transportation</a:t>
            </a:r>
          </a:p>
          <a:p>
            <a:pPr algn="ctr"/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48583" y="2059535"/>
            <a:ext cx="822105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Crash Factors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Location of Crashes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Type of Crashes</a:t>
            </a:r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7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"/>
            <a:ext cx="9144000" cy="651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/>
          <p:cNvCxnSpPr/>
          <p:nvPr/>
        </p:nvCxnSpPr>
        <p:spPr>
          <a:xfrm>
            <a:off x="1524000" y="74168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545336" y="131564"/>
            <a:ext cx="912266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prstClr val="white"/>
                </a:solidFill>
                <a:latin typeface="Arial Narrow" pitchFamily="34" charset="0"/>
              </a:rPr>
              <a:t>Arkansas Department of Transportation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8763"/>
            <a:ext cx="1165862" cy="434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661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Drowsy Driving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8" y="2138586"/>
            <a:ext cx="109728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Claimed 795 lives in 2017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Drowsy Driving Crashes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12:00 a.m. - 6:00 a.m.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Single Driver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Highways/Rural Roads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7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"/>
            <a:ext cx="9144000" cy="651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/>
          <p:cNvCxnSpPr/>
          <p:nvPr/>
        </p:nvCxnSpPr>
        <p:spPr>
          <a:xfrm>
            <a:off x="1524000" y="74168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545336" y="131564"/>
            <a:ext cx="912266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prstClr val="white"/>
                </a:solidFill>
                <a:latin typeface="Arial Narrow" pitchFamily="34" charset="0"/>
              </a:rPr>
              <a:t>Arkansas Department of Transportation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8763"/>
            <a:ext cx="1165862" cy="434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26" y="418636"/>
            <a:ext cx="5224271" cy="116205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Drunk Driving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3788" y="1654557"/>
            <a:ext cx="4674827" cy="469106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30 people daily lose their life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1 person every 48 </a:t>
            </a:r>
            <a:r>
              <a:rPr lang="en-US" sz="2800" dirty="0" smtClean="0"/>
              <a:t>minutes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Claimed 10,874 lives in 2017</a:t>
            </a:r>
          </a:p>
          <a:p>
            <a:pPr lvl="1"/>
            <a:endParaRPr lang="en-US" sz="2600" dirty="0"/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15" y="1673352"/>
            <a:ext cx="5169264" cy="440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7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"/>
            <a:ext cx="9144000" cy="651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/>
          <p:cNvCxnSpPr/>
          <p:nvPr/>
        </p:nvCxnSpPr>
        <p:spPr>
          <a:xfrm>
            <a:off x="1524000" y="74168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545336" y="131564"/>
            <a:ext cx="912266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prstClr val="white"/>
                </a:solidFill>
                <a:latin typeface="Arial Narrow" pitchFamily="34" charset="0"/>
              </a:rPr>
              <a:t>Arkansas Department of Transportation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8763"/>
            <a:ext cx="1165862" cy="434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661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Drug-Impaired Driving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8" y="2138586"/>
            <a:ext cx="109728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Cocaine and methamphetamine can make drivers  more aggressive and reckless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Marijuana and other drugs can slow coordination, judgement and reaction times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Prescriptions and OTC medicines can cause extreme drowsiness, dizziness or other side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"/>
            <a:ext cx="9144000" cy="651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/>
          <p:cNvCxnSpPr/>
          <p:nvPr/>
        </p:nvCxnSpPr>
        <p:spPr>
          <a:xfrm>
            <a:off x="1524000" y="74168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545336" y="131564"/>
            <a:ext cx="912266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prstClr val="white"/>
                </a:solidFill>
                <a:latin typeface="Arial Narrow" pitchFamily="34" charset="0"/>
              </a:rPr>
              <a:t>Arkansas Department of Transportation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8763"/>
            <a:ext cx="1165862" cy="434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26" y="418636"/>
            <a:ext cx="5224271" cy="116205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Distracted Driving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3788" y="1654557"/>
            <a:ext cx="4674827" cy="469106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Claimed 3,450 lives in </a:t>
            </a:r>
            <a:r>
              <a:rPr lang="en-US" sz="3200" dirty="0" smtClean="0"/>
              <a:t>2016</a:t>
            </a:r>
            <a:endParaRPr lang="en-US" sz="3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 dirty="0"/>
              <a:t>Eating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 dirty="0"/>
              <a:t>Talking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 dirty="0"/>
              <a:t>Stereo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Texting is the most alarming distraction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481,000 drivers </a:t>
            </a:r>
            <a:r>
              <a:rPr lang="en-US" sz="3200" dirty="0" smtClean="0"/>
              <a:t>use </a:t>
            </a:r>
            <a:r>
              <a:rPr lang="en-US" sz="3200" dirty="0"/>
              <a:t>cell </a:t>
            </a:r>
            <a:r>
              <a:rPr lang="en-US" sz="3200" dirty="0" smtClean="0"/>
              <a:t>phones </a:t>
            </a:r>
            <a:r>
              <a:rPr lang="en-US" sz="3200" dirty="0"/>
              <a:t>while driving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2" y="1371223"/>
            <a:ext cx="3738182" cy="496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89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"/>
            <a:ext cx="9144000" cy="651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/>
          <p:cNvCxnSpPr/>
          <p:nvPr/>
        </p:nvCxnSpPr>
        <p:spPr>
          <a:xfrm>
            <a:off x="1524000" y="74168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545336" y="131564"/>
            <a:ext cx="912266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prstClr val="white"/>
                </a:solidFill>
                <a:latin typeface="Arial Narrow" pitchFamily="34" charset="0"/>
              </a:rPr>
              <a:t>Arkansas Department of Transportation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8763"/>
            <a:ext cx="1165862" cy="434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51" y="588764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Complete Picture of Distraction</a:t>
            </a:r>
            <a:endParaRPr lang="en-US" dirty="0"/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35" y="1517904"/>
            <a:ext cx="11489130" cy="447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"/>
            <a:ext cx="9144000" cy="651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/>
          <p:cNvCxnSpPr/>
          <p:nvPr/>
        </p:nvCxnSpPr>
        <p:spPr>
          <a:xfrm>
            <a:off x="1524000" y="74168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545336" y="131564"/>
            <a:ext cx="912266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prstClr val="white"/>
                </a:solidFill>
                <a:latin typeface="Arial Narrow" pitchFamily="34" charset="0"/>
              </a:rPr>
              <a:t>Arkansas Department of Transportation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8763"/>
            <a:ext cx="1165862" cy="434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3104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MUTCD</a:t>
            </a:r>
            <a:endParaRPr lang="en-US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198" y="1892808"/>
            <a:ext cx="3378320" cy="441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932" y="2841348"/>
            <a:ext cx="4206240" cy="194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4" y="1892808"/>
            <a:ext cx="3648570" cy="43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97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"/>
            <a:ext cx="9144000" cy="651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/>
          <p:cNvCxnSpPr/>
          <p:nvPr/>
        </p:nvCxnSpPr>
        <p:spPr>
          <a:xfrm>
            <a:off x="1524000" y="74168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545336" y="131564"/>
            <a:ext cx="912266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prstClr val="white"/>
                </a:solidFill>
                <a:latin typeface="Arial Narrow" pitchFamily="34" charset="0"/>
              </a:rPr>
              <a:t>Arkansas Department of Transportation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8763"/>
            <a:ext cx="1165862" cy="43434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588764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Typical Applications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5664" y="1679956"/>
            <a:ext cx="3862809" cy="485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852" y="1679956"/>
            <a:ext cx="38354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82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"/>
            <a:ext cx="9144000" cy="651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/>
          <p:cNvCxnSpPr/>
          <p:nvPr/>
        </p:nvCxnSpPr>
        <p:spPr>
          <a:xfrm>
            <a:off x="1524000" y="74168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545336" y="131564"/>
            <a:ext cx="912266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prstClr val="white"/>
                </a:solidFill>
                <a:latin typeface="Arial Narrow" pitchFamily="34" charset="0"/>
              </a:rPr>
              <a:t>Arkansas Department of Transportation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8763"/>
            <a:ext cx="1165862" cy="43434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Performing Duties Properly</a:t>
            </a:r>
            <a:endParaRPr lang="en-US" sz="3200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591312" y="2184019"/>
            <a:ext cx="5386917" cy="395128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Be clearly visible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Never stand in lane used by moving traffic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Never stand among workers and equipment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Stand sufficiently in advance of the work zone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NO cell phones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Stay Alert at all times</a:t>
            </a:r>
          </a:p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Proper Positioning</a:t>
            </a:r>
            <a:endParaRPr lang="en-US" sz="3200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Standing on shoulder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May move near centerline once traffic is stopped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Don’t stand near workers or equipment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Don’t stand in shade, over the crest of a hill or around a sharp curve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Be visible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500" dirty="0"/>
              <a:t>ESCAPE ROUTE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1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>
                <a:lumMod val="8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6" y="787386"/>
            <a:ext cx="10972800" cy="158834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Expect the Unexpected!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Don’t Barrel through Work Zones!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AHTD_PowerPoint_SlideTemplate_textpages_footer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6116836"/>
            <a:ext cx="9144000" cy="7411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42262" y="6248400"/>
            <a:ext cx="5105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200" b="1" dirty="0">
                <a:solidFill>
                  <a:prstClr val="white"/>
                </a:solidFill>
                <a:latin typeface="Arial Narrow" pitchFamily="34" charset="0"/>
              </a:rPr>
              <a:t>ARKANSAS DEPARTMENT OF TRANSPORTATION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248401"/>
            <a:ext cx="1165862" cy="4343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6187" y="2674833"/>
            <a:ext cx="106138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7236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"/>
            <a:ext cx="9144000" cy="651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/>
          <p:cNvCxnSpPr/>
          <p:nvPr/>
        </p:nvCxnSpPr>
        <p:spPr>
          <a:xfrm>
            <a:off x="1524000" y="74168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545336" y="131564"/>
            <a:ext cx="912266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prstClr val="white"/>
                </a:solidFill>
                <a:latin typeface="Arial Narrow" pitchFamily="34" charset="0"/>
              </a:rPr>
              <a:t>Arkansas Department of Transportation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8763"/>
            <a:ext cx="1165862" cy="434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US" sz="49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Highway 65</a:t>
            </a:r>
            <a:endParaRPr lang="en-US" sz="49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1600200"/>
            <a:ext cx="7196328" cy="4525963"/>
          </a:xfrm>
        </p:spPr>
      </p:pic>
    </p:spTree>
    <p:extLst>
      <p:ext uri="{BB962C8B-B14F-4D97-AF65-F5344CB8AC3E}">
        <p14:creationId xmlns:p14="http://schemas.microsoft.com/office/powerpoint/2010/main" val="186886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"/>
            <a:ext cx="9144000" cy="651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/>
          <p:cNvCxnSpPr/>
          <p:nvPr/>
        </p:nvCxnSpPr>
        <p:spPr>
          <a:xfrm>
            <a:off x="1524000" y="74168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545336" y="131564"/>
            <a:ext cx="912266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prstClr val="white"/>
                </a:solidFill>
                <a:latin typeface="Arial Narrow" pitchFamily="34" charset="0"/>
              </a:rPr>
              <a:t>Arkansas Department of Transportation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8763"/>
            <a:ext cx="1165862" cy="434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012" y="588764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Interstate 30 </a:t>
            </a:r>
            <a:endParaRPr lang="en-US" dirty="0"/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39" y="2145671"/>
            <a:ext cx="4309313" cy="3231985"/>
          </a:xfrm>
          <a:prstGeom prst="rect">
            <a:avLst/>
          </a:prstGeom>
        </p:spPr>
      </p:pic>
      <p:pic>
        <p:nvPicPr>
          <p:cNvPr id="15" name="Content Placehold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183" y="2145671"/>
            <a:ext cx="4309313" cy="323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4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"/>
            <a:ext cx="9144000" cy="651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/>
          <p:cNvCxnSpPr/>
          <p:nvPr/>
        </p:nvCxnSpPr>
        <p:spPr>
          <a:xfrm>
            <a:off x="1524000" y="74168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545336" y="131564"/>
            <a:ext cx="912266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prstClr val="white"/>
                </a:solidFill>
                <a:latin typeface="Arial Narrow" pitchFamily="34" charset="0"/>
              </a:rPr>
              <a:t>Arkansas Department of Transportation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8763"/>
            <a:ext cx="1165862" cy="434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012" y="588764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Interstate 30 </a:t>
            </a:r>
            <a:endParaRPr lang="en-US" dirty="0"/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63522"/>
            <a:ext cx="4503345" cy="3377509"/>
          </a:xfrm>
        </p:spPr>
      </p:pic>
      <p:pic>
        <p:nvPicPr>
          <p:cNvPr id="16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53" y="2054468"/>
            <a:ext cx="4503345" cy="3377509"/>
          </a:xfrm>
        </p:spPr>
      </p:pic>
    </p:spTree>
    <p:extLst>
      <p:ext uri="{BB962C8B-B14F-4D97-AF65-F5344CB8AC3E}">
        <p14:creationId xmlns:p14="http://schemas.microsoft.com/office/powerpoint/2010/main" val="310709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>
                <a:lumMod val="8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7635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Tips for Driving Safely in Work Zones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AHTD_PowerPoint_SlideTemplate_textpages_footer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6112" y="-9525"/>
            <a:ext cx="9753600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42261" y="0"/>
            <a:ext cx="7651975" cy="588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en-US" sz="28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0" y="68580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8763"/>
            <a:ext cx="1165862" cy="4343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9592" y="111710"/>
            <a:ext cx="5700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 Narrow" pitchFamily="34" charset="0"/>
              </a:rPr>
              <a:t>Arkansas Department of Transportation</a:t>
            </a:r>
          </a:p>
          <a:p>
            <a:pPr algn="ctr"/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48583" y="2059535"/>
            <a:ext cx="822105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Know Before You Go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Wear Your Seatbelt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Expect the Unexpected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Avoid Distractions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Pay Attention to Other Drivers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Don’t Speed or Tailgate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Obey Road Crews and Signs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Be Patient and Stay Calm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8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"/>
            <a:ext cx="9144000" cy="651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/>
          <p:cNvCxnSpPr/>
          <p:nvPr/>
        </p:nvCxnSpPr>
        <p:spPr>
          <a:xfrm>
            <a:off x="1524000" y="74168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545336" y="131564"/>
            <a:ext cx="912266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prstClr val="white"/>
                </a:solidFill>
                <a:latin typeface="Arial Narrow" pitchFamily="34" charset="0"/>
              </a:rPr>
              <a:t>Arkansas Department of Transportation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8763"/>
            <a:ext cx="1165862" cy="4343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41680"/>
            <a:ext cx="10972800" cy="67595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Strategic Plan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47672"/>
            <a:ext cx="35154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549" y="1958888"/>
            <a:ext cx="5688939" cy="451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76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"/>
            <a:ext cx="9144000" cy="651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/>
          <p:cNvCxnSpPr/>
          <p:nvPr/>
        </p:nvCxnSpPr>
        <p:spPr>
          <a:xfrm>
            <a:off x="1524000" y="74168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545336" y="131564"/>
            <a:ext cx="912266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prstClr val="white"/>
                </a:solidFill>
                <a:latin typeface="Arial Narrow" pitchFamily="34" charset="0"/>
              </a:rPr>
              <a:t>Arkansas Department of Transportation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8763"/>
            <a:ext cx="1165862" cy="434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661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Strategic Highway Safety Plan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66544"/>
            <a:ext cx="10972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12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"/>
            <a:ext cx="9144000" cy="651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/>
          <p:cNvCxnSpPr/>
          <p:nvPr/>
        </p:nvCxnSpPr>
        <p:spPr>
          <a:xfrm>
            <a:off x="1524000" y="74168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545336" y="131564"/>
            <a:ext cx="912266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prstClr val="white"/>
                </a:solidFill>
                <a:latin typeface="Arial Narrow" pitchFamily="34" charset="0"/>
              </a:rPr>
              <a:t>Arkansas Department of Transportation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8763"/>
            <a:ext cx="1165862" cy="434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190" y="751840"/>
            <a:ext cx="5640322" cy="83900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Multi-Agency Program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3788" y="1654557"/>
            <a:ext cx="4674827" cy="469106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Education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Enforcement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Engineering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Emergency Services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7962" y="2296311"/>
            <a:ext cx="3738182" cy="311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41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"/>
            <a:ext cx="9144000" cy="651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/>
          <p:cNvCxnSpPr/>
          <p:nvPr/>
        </p:nvCxnSpPr>
        <p:spPr>
          <a:xfrm>
            <a:off x="1524000" y="74168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545336" y="131564"/>
            <a:ext cx="912266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prstClr val="white"/>
                </a:solidFill>
                <a:latin typeface="Arial Narrow" pitchFamily="34" charset="0"/>
              </a:rPr>
              <a:t>Arkansas Department of Transportation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8763"/>
            <a:ext cx="1165862" cy="434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661"/>
            <a:ext cx="109728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3081"/>
            <a:ext cx="109728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hlinkClick r:id="rId5"/>
              </a:rPr>
              <a:t>www.nhtsa.gov/risky-driving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2017 Arkansas Strategic Highway Safety Plan. </a:t>
            </a:r>
            <a:r>
              <a:rPr lang="en-US" dirty="0" smtClean="0">
                <a:hlinkClick r:id="rId6"/>
              </a:rPr>
              <a:t>www.ardot.gov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National Work Zone Awareness Week.  </a:t>
            </a:r>
            <a:r>
              <a:rPr lang="en-US" dirty="0" smtClean="0">
                <a:hlinkClick r:id="rId7"/>
              </a:rPr>
              <a:t>www.ops.fhwa.dot.gov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Driving Away Distraction. </a:t>
            </a:r>
            <a:r>
              <a:rPr lang="en-US" dirty="0" smtClean="0">
                <a:hlinkClick r:id="rId8"/>
              </a:rPr>
              <a:t>www.safestart.com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Manual On Uniform Traffic Control Devices.  </a:t>
            </a:r>
            <a:r>
              <a:rPr lang="en-US" dirty="0" smtClean="0">
                <a:hlinkClick r:id="rId9"/>
              </a:rPr>
              <a:t>https://mutcd.fhwa.dot.gov/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230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HTD_PowerPoint_SlideTemplate_Photo_stateoutlin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3" name="Picture 12" descr="10430009_road with car2_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0" y="3300984"/>
            <a:ext cx="2286000" cy="1466850"/>
          </a:xfrm>
          <a:prstGeom prst="rect">
            <a:avLst/>
          </a:prstGeom>
        </p:spPr>
      </p:pic>
      <p:pic>
        <p:nvPicPr>
          <p:cNvPr id="12" name="Picture 11" descr="DSC_0014_construction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3300984"/>
            <a:ext cx="2286000" cy="1466088"/>
          </a:xfrm>
          <a:prstGeom prst="rect">
            <a:avLst/>
          </a:prstGeom>
        </p:spPr>
      </p:pic>
      <p:pic>
        <p:nvPicPr>
          <p:cNvPr id="11" name="Picture 10" descr="DSC_0390_road with cars1_smal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3307199"/>
            <a:ext cx="2286000" cy="1466850"/>
          </a:xfrm>
          <a:prstGeom prst="rect">
            <a:avLst/>
          </a:prstGeom>
        </p:spPr>
      </p:pic>
      <p:pic>
        <p:nvPicPr>
          <p:cNvPr id="10" name="Picture 9" descr="DSC_8232_construction1_sma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0" y="3307199"/>
            <a:ext cx="2286000" cy="1466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01" y="1394518"/>
            <a:ext cx="4444198" cy="16534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Straight Connector 13"/>
          <p:cNvCxnSpPr/>
          <p:nvPr/>
        </p:nvCxnSpPr>
        <p:spPr>
          <a:xfrm>
            <a:off x="1524000" y="4800600"/>
            <a:ext cx="9144000" cy="0"/>
          </a:xfrm>
          <a:prstGeom prst="line">
            <a:avLst/>
          </a:prstGeom>
          <a:ln w="101600">
            <a:solidFill>
              <a:srgbClr val="96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24000" y="3276600"/>
            <a:ext cx="9144000" cy="0"/>
          </a:xfrm>
          <a:prstGeom prst="line">
            <a:avLst/>
          </a:prstGeom>
          <a:ln w="101600">
            <a:solidFill>
              <a:srgbClr val="96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55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"/>
            <a:ext cx="9144000" cy="651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/>
          <p:cNvCxnSpPr/>
          <p:nvPr/>
        </p:nvCxnSpPr>
        <p:spPr>
          <a:xfrm>
            <a:off x="1524000" y="74168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545336" y="131564"/>
            <a:ext cx="912266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prstClr val="white"/>
                </a:solidFill>
                <a:latin typeface="Arial Narrow" pitchFamily="34" charset="0"/>
              </a:rPr>
              <a:t>Arkansas Department of Transportation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8763"/>
            <a:ext cx="1165862" cy="434341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half" idx="2"/>
          </p:nvPr>
        </p:nvSpPr>
        <p:spPr>
          <a:xfrm>
            <a:off x="2244256" y="741680"/>
            <a:ext cx="7315200" cy="80486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Everyday Encounters in Maintenance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600" dirty="0" smtClean="0"/>
          </a:p>
          <a:p>
            <a:pPr algn="ctr"/>
            <a:endParaRPr lang="en-US" sz="1800" dirty="0"/>
          </a:p>
        </p:txBody>
      </p:sp>
      <p:pic>
        <p:nvPicPr>
          <p:cNvPr id="22" name="Picture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" r="256"/>
          <a:stretch>
            <a:fillRect/>
          </a:stretch>
        </p:blipFill>
        <p:spPr>
          <a:xfrm>
            <a:off x="3244596" y="1986892"/>
            <a:ext cx="5486400" cy="4114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71352" y="1360670"/>
            <a:ext cx="6261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Objective: Identify day to day hazards field personnel face.</a:t>
            </a:r>
          </a:p>
        </p:txBody>
      </p:sp>
    </p:spTree>
    <p:extLst>
      <p:ext uri="{BB962C8B-B14F-4D97-AF65-F5344CB8AC3E}">
        <p14:creationId xmlns:p14="http://schemas.microsoft.com/office/powerpoint/2010/main" val="123107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"/>
            <a:ext cx="9144000" cy="651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/>
          <p:cNvCxnSpPr/>
          <p:nvPr/>
        </p:nvCxnSpPr>
        <p:spPr>
          <a:xfrm>
            <a:off x="1524000" y="74168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545336" y="131564"/>
            <a:ext cx="912266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prstClr val="white"/>
                </a:solidFill>
                <a:latin typeface="Arial Narrow" pitchFamily="34" charset="0"/>
              </a:rPr>
              <a:t>Arkansas Department of Transportation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8763"/>
            <a:ext cx="1165862" cy="434341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half" idx="2"/>
          </p:nvPr>
        </p:nvSpPr>
        <p:spPr>
          <a:xfrm>
            <a:off x="2438400" y="5461342"/>
            <a:ext cx="7315200" cy="804862"/>
          </a:xfrm>
        </p:spPr>
        <p:txBody>
          <a:bodyPr>
            <a:normAutofit fontScale="70000" lnSpcReduction="20000"/>
          </a:bodyPr>
          <a:lstStyle/>
          <a:p>
            <a:r>
              <a:rPr lang="en-US" sz="4100" dirty="0">
                <a:solidFill>
                  <a:schemeClr val="accent1">
                    <a:lumMod val="75000"/>
                  </a:schemeClr>
                </a:solidFill>
              </a:rPr>
              <a:t>Are we sitting ducks while performing our day to day task as field personnel?</a:t>
            </a:r>
          </a:p>
          <a:p>
            <a:endParaRPr lang="en-US" sz="2000" dirty="0"/>
          </a:p>
        </p:txBody>
      </p:sp>
      <p:pic>
        <p:nvPicPr>
          <p:cNvPr id="19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" b="166"/>
          <a:stretch>
            <a:fillRect/>
          </a:stretch>
        </p:blipFill>
        <p:spPr>
          <a:xfrm>
            <a:off x="3170490" y="1070361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338721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AHTD_PowerPoint_SlideTemplate_textpages_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"/>
            <a:ext cx="9144000" cy="651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/>
          <p:cNvCxnSpPr/>
          <p:nvPr/>
        </p:nvCxnSpPr>
        <p:spPr>
          <a:xfrm>
            <a:off x="1524000" y="74168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545336" y="131564"/>
            <a:ext cx="912266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prstClr val="white"/>
                </a:solidFill>
                <a:latin typeface="Arial Narrow" pitchFamily="34" charset="0"/>
              </a:rPr>
              <a:t>Arkansas Department of Transportation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8763"/>
            <a:ext cx="1165862" cy="434341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half" idx="2"/>
          </p:nvPr>
        </p:nvSpPr>
        <p:spPr>
          <a:xfrm>
            <a:off x="2438400" y="5461342"/>
            <a:ext cx="7315200" cy="8048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t="32886" r="5098" b="11559"/>
          <a:stretch/>
        </p:blipFill>
        <p:spPr bwMode="auto">
          <a:xfrm>
            <a:off x="676656" y="1444752"/>
            <a:ext cx="11164824" cy="38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24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>
                <a:lumMod val="8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559" y="969235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Work Zone Crashes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AHTD_PowerPoint_SlideTemplate_textpages_footer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40397"/>
            <a:ext cx="9144000" cy="6518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42261" y="0"/>
            <a:ext cx="7651975" cy="588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en-US" sz="28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0" y="68580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8763"/>
            <a:ext cx="1165862" cy="43434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330" y="2154252"/>
            <a:ext cx="7584689" cy="403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9592" y="111710"/>
            <a:ext cx="5700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 Narrow" pitchFamily="34" charset="0"/>
              </a:rPr>
              <a:t>Arkansas Department of Transportation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0442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>
                <a:lumMod val="8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84" y="685800"/>
            <a:ext cx="10972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Statistics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AHTD_PowerPoint_SlideTemplate_textpages_footer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6112" y="-9525"/>
            <a:ext cx="9753600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42261" y="0"/>
            <a:ext cx="7651975" cy="588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en-US" sz="28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0" y="68580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8763"/>
            <a:ext cx="1165862" cy="4343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9592" y="111710"/>
            <a:ext cx="5700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 Narrow" pitchFamily="34" charset="0"/>
              </a:rPr>
              <a:t>Arkansas Department of Transportation</a:t>
            </a:r>
          </a:p>
          <a:p>
            <a:pPr algn="ctr"/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07463" y="1675487"/>
            <a:ext cx="8221054" cy="1415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96,626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Work Zone crash </a:t>
            </a:r>
            <a:r>
              <a:rPr lang="en-US" sz="3200" dirty="0" smtClean="0"/>
              <a:t>occurs </a:t>
            </a:r>
            <a:r>
              <a:rPr lang="en-US" sz="3200" dirty="0"/>
              <a:t>once every 5.4 minutes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Daily: 70 crashes occur that result in injury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Weekly: 12 crashes occur that result in </a:t>
            </a:r>
            <a:r>
              <a:rPr lang="en-US" sz="3200" dirty="0" smtClean="0"/>
              <a:t>fatality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4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>
                <a:lumMod val="8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3939"/>
            <a:ext cx="10972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Work Zone Fatalities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AHTD_PowerPoint_SlideTemplate_textpages_footer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6112" y="-9525"/>
            <a:ext cx="9753600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42261" y="0"/>
            <a:ext cx="7651975" cy="588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en-US" sz="28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0" y="68580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8763"/>
            <a:ext cx="1165862" cy="4343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9592" y="111710"/>
            <a:ext cx="5700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 Narrow" pitchFamily="34" charset="0"/>
              </a:rPr>
              <a:t>Arkansas Department of Transportation</a:t>
            </a:r>
          </a:p>
          <a:p>
            <a:pPr algn="ctr"/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778" y="1938930"/>
            <a:ext cx="9015222" cy="477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15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>
                <a:lumMod val="8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3939"/>
            <a:ext cx="10972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Work Zone Fatalities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AHTD_PowerPoint_SlideTemplate_textpages_footer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6112" y="-9525"/>
            <a:ext cx="9753600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42261" y="0"/>
            <a:ext cx="7651975" cy="588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en-US" sz="28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0" y="685800"/>
            <a:ext cx="914400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8763"/>
            <a:ext cx="1165862" cy="4343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9592" y="111710"/>
            <a:ext cx="5700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 Narrow" pitchFamily="34" charset="0"/>
              </a:rPr>
              <a:t>Arkansas Department of Transportation</a:t>
            </a:r>
          </a:p>
          <a:p>
            <a:pPr algn="ctr"/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784" y="2330196"/>
            <a:ext cx="5486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9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3142</TotalTime>
  <Words>805</Words>
  <Application>Microsoft Office PowerPoint</Application>
  <PresentationFormat>Widescreen</PresentationFormat>
  <Paragraphs>260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Narrow</vt:lpstr>
      <vt:lpstr>Calibri</vt:lpstr>
      <vt:lpstr>Wingdings</vt:lpstr>
      <vt:lpstr>1_Office Theme</vt:lpstr>
      <vt:lpstr>2_Office Theme</vt:lpstr>
      <vt:lpstr>PowerPoint Presentation</vt:lpstr>
      <vt:lpstr>Expect the Unexpected! Don’t Barrel through Work Zones!</vt:lpstr>
      <vt:lpstr>PowerPoint Presentation</vt:lpstr>
      <vt:lpstr>PowerPoint Presentation</vt:lpstr>
      <vt:lpstr>PowerPoint Presentation</vt:lpstr>
      <vt:lpstr>Work Zone Crashes</vt:lpstr>
      <vt:lpstr>Statistics</vt:lpstr>
      <vt:lpstr>Work Zone Fatalities </vt:lpstr>
      <vt:lpstr>Work Zone Fatalities </vt:lpstr>
      <vt:lpstr>Arkansas Crashes/Fatalities </vt:lpstr>
      <vt:lpstr>Characteristics of Work Zone Fatal Crashes</vt:lpstr>
      <vt:lpstr>Drowsy Driving</vt:lpstr>
      <vt:lpstr>Drunk Driving</vt:lpstr>
      <vt:lpstr>Drug-Impaired Driving</vt:lpstr>
      <vt:lpstr>Distracted Driving</vt:lpstr>
      <vt:lpstr>Complete Picture of Distraction</vt:lpstr>
      <vt:lpstr>MUTCD</vt:lpstr>
      <vt:lpstr>Typical Applications</vt:lpstr>
      <vt:lpstr>PowerPoint Presentation</vt:lpstr>
      <vt:lpstr> Highway 65</vt:lpstr>
      <vt:lpstr>Interstate 30 </vt:lpstr>
      <vt:lpstr>Interstate 30 </vt:lpstr>
      <vt:lpstr>Tips for Driving Safely in Work Zones </vt:lpstr>
      <vt:lpstr>Strategic Plan</vt:lpstr>
      <vt:lpstr>Strategic Highway Safety Plan</vt:lpstr>
      <vt:lpstr>Multi-Agency Program</vt:lpstr>
      <vt:lpstr>References</vt:lpstr>
      <vt:lpstr>PowerPoint Presentation</vt:lpstr>
    </vt:vector>
  </TitlesOfParts>
  <Company>AHTD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Pyle, Joe</dc:creator>
  <cp:lastModifiedBy>Simecek, Mark J.</cp:lastModifiedBy>
  <cp:revision>92</cp:revision>
  <cp:lastPrinted>2019-05-31T16:16:41Z</cp:lastPrinted>
  <dcterms:created xsi:type="dcterms:W3CDTF">2018-09-19T11:39:45Z</dcterms:created>
  <dcterms:modified xsi:type="dcterms:W3CDTF">2019-08-12T16:27:07Z</dcterms:modified>
</cp:coreProperties>
</file>